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9" r:id="rId3"/>
    <p:sldId id="276" r:id="rId4"/>
    <p:sldId id="274" r:id="rId5"/>
    <p:sldId id="278" r:id="rId6"/>
    <p:sldId id="279" r:id="rId7"/>
    <p:sldId id="288" r:id="rId8"/>
    <p:sldId id="277" r:id="rId9"/>
    <p:sldId id="280" r:id="rId10"/>
    <p:sldId id="281" r:id="rId11"/>
    <p:sldId id="282" r:id="rId12"/>
    <p:sldId id="284" r:id="rId13"/>
    <p:sldId id="285" r:id="rId14"/>
    <p:sldId id="272" r:id="rId15"/>
    <p:sldId id="283" r:id="rId16"/>
    <p:sldId id="287" r:id="rId17"/>
  </p:sldIdLst>
  <p:sldSz cx="12192000" cy="6858000"/>
  <p:notesSz cx="6858000" cy="9144000"/>
  <p:custDataLst>
    <p:tags r:id="rId2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712" autoAdjust="0"/>
  </p:normalViewPr>
  <p:slideViewPr>
    <p:cSldViewPr snapToGrid="0" showGuides="1">
      <p:cViewPr varScale="1">
        <p:scale>
          <a:sx n="70" d="100"/>
          <a:sy n="70" d="100"/>
        </p:scale>
        <p:origin x="1338" y="60"/>
      </p:cViewPr>
      <p:guideLst/>
    </p:cSldViewPr>
  </p:slideViewPr>
  <p:outlineViewPr>
    <p:cViewPr>
      <p:scale>
        <a:sx n="33" d="100"/>
        <a:sy n="33" d="100"/>
      </p:scale>
      <p:origin x="0" y="-22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Dr. R. Bloem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R. Bloem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701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implementation of Gaussian Plume model</a:t>
            </a:r>
            <a:endParaRPr lang="en-GB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Dr. R. Bloem</a:t>
            </a:r>
            <a:endParaRPr lang="en-GB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EAE88D24-2661-4BA6-B38D-A0A51B9EA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856128"/>
            <a:ext cx="6923531" cy="4438165"/>
          </a:xfrm>
        </p:spPr>
        <p:txBody>
          <a:bodyPr/>
          <a:lstStyle/>
          <a:p>
            <a:r>
              <a:rPr lang="en-GB" dirty="0"/>
              <a:t>Parameters that change irregularly</a:t>
            </a:r>
          </a:p>
          <a:p>
            <a:r>
              <a:rPr lang="en-GB" dirty="0"/>
              <a:t>For example: stack height of a ship</a:t>
            </a:r>
          </a:p>
          <a:p>
            <a:pPr lvl="1"/>
            <a:r>
              <a:rPr lang="en-GB" dirty="0" err="1"/>
              <a:t>Stability_class</a:t>
            </a:r>
            <a:r>
              <a:rPr lang="en-GB" dirty="0"/>
              <a:t> and </a:t>
            </a:r>
            <a:r>
              <a:rPr lang="en-GB" dirty="0" err="1"/>
              <a:t>wind_speed</a:t>
            </a:r>
            <a:r>
              <a:rPr lang="en-GB" dirty="0"/>
              <a:t> were used for testing but are bad examples</a:t>
            </a:r>
          </a:p>
          <a:p>
            <a:r>
              <a:rPr lang="en-GB" dirty="0"/>
              <a:t>Is added to measurement data</a:t>
            </a:r>
          </a:p>
          <a:p>
            <a:pPr lvl="1"/>
            <a:r>
              <a:rPr lang="en-GB" dirty="0"/>
              <a:t>Values are repeated until the next change, no interpolation</a:t>
            </a:r>
          </a:p>
          <a:p>
            <a:pPr lvl="1"/>
            <a:r>
              <a:rPr lang="en-GB" dirty="0"/>
              <a:t>If a value is missing, the previous value is used</a:t>
            </a:r>
          </a:p>
          <a:p>
            <a:pPr lvl="1"/>
            <a:r>
              <a:rPr lang="en-GB" dirty="0"/>
              <a:t>If there is no previous value, it is Not-A-Number (for example between 7 and 9:40 for </a:t>
            </a:r>
            <a:r>
              <a:rPr lang="en-GB" dirty="0" err="1"/>
              <a:t>stability_class</a:t>
            </a:r>
            <a:r>
              <a:rPr lang="en-GB" dirty="0"/>
              <a:t>)</a:t>
            </a:r>
          </a:p>
          <a:p>
            <a:r>
              <a:rPr lang="en-GB" dirty="0"/>
              <a:t>Can be used for weather data, but it may be better to do make something that interpolates data</a:t>
            </a:r>
          </a:p>
          <a:p>
            <a:pPr lvl="1"/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77836-3C4D-4FEC-B56B-E40D4B21469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04399F-44F3-4EE2-9CAA-7D98FFE57F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(to be finalized)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B3DB1A-C54A-4227-8B25-D9D0F1AF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A619-6C48-440B-B92C-B8E6C8B9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56" y="1181529"/>
            <a:ext cx="3610479" cy="15623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478C8-1050-4760-8015-F933F9030C00}"/>
              </a:ext>
            </a:extLst>
          </p:cNvPr>
          <p:cNvGrpSpPr/>
          <p:nvPr/>
        </p:nvGrpSpPr>
        <p:grpSpPr>
          <a:xfrm>
            <a:off x="8059456" y="4560257"/>
            <a:ext cx="3610479" cy="1562318"/>
            <a:chOff x="7993861" y="4444598"/>
            <a:chExt cx="3610479" cy="15623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6E31AD-3D12-4BD5-8C6E-0C7F633F1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861" y="4444598"/>
              <a:ext cx="3610479" cy="15623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3B8D9D-EA06-4A35-9D25-C868B0BB9C38}"/>
                </a:ext>
              </a:extLst>
            </p:cNvPr>
            <p:cNvSpPr txBox="1"/>
            <p:nvPr/>
          </p:nvSpPr>
          <p:spPr>
            <a:xfrm>
              <a:off x="9888461" y="4836920"/>
              <a:ext cx="516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NaN</a:t>
              </a:r>
              <a:endParaRPr lang="en-GB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E0873C-B5BE-4872-B064-238EF173946D}"/>
                </a:ext>
              </a:extLst>
            </p:cNvPr>
            <p:cNvSpPr txBox="1"/>
            <p:nvPr/>
          </p:nvSpPr>
          <p:spPr>
            <a:xfrm>
              <a:off x="9893179" y="5229242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39A031-87A3-42FB-9145-6C8BA253EDC1}"/>
                </a:ext>
              </a:extLst>
            </p:cNvPr>
            <p:cNvSpPr txBox="1"/>
            <p:nvPr/>
          </p:nvSpPr>
          <p:spPr>
            <a:xfrm>
              <a:off x="10852667" y="5407075"/>
              <a:ext cx="392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11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85E1A1-35D7-465A-9910-70CD230E0D88}"/>
              </a:ext>
            </a:extLst>
          </p:cNvPr>
          <p:cNvCxnSpPr/>
          <p:nvPr/>
        </p:nvCxnSpPr>
        <p:spPr>
          <a:xfrm>
            <a:off x="10015671" y="2965391"/>
            <a:ext cx="0" cy="1128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5A032F-DE5E-4830-A9D8-F071480D934B}"/>
              </a:ext>
            </a:extLst>
          </p:cNvPr>
          <p:cNvSpPr txBox="1"/>
          <p:nvPr/>
        </p:nvSpPr>
        <p:spPr>
          <a:xfrm>
            <a:off x="10193261" y="3429000"/>
            <a:ext cx="15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Interpreted as</a:t>
            </a:r>
          </a:p>
        </p:txBody>
      </p:sp>
    </p:spTree>
    <p:extLst>
      <p:ext uri="{BB962C8B-B14F-4D97-AF65-F5344CB8AC3E}">
        <p14:creationId xmlns:p14="http://schemas.microsoft.com/office/powerpoint/2010/main" val="24593180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C5D945CC-3E9E-4F77-A4E8-2C78A025C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674976"/>
            <a:ext cx="10827107" cy="4619317"/>
          </a:xfrm>
        </p:spPr>
        <p:txBody>
          <a:bodyPr/>
          <a:lstStyle/>
          <a:p>
            <a:r>
              <a:rPr lang="en-GB" dirty="0"/>
              <a:t>Calculation is done for all data, after which the data can be extracted</a:t>
            </a:r>
          </a:p>
          <a:p>
            <a:pPr lvl="1"/>
            <a:r>
              <a:rPr lang="en-GB" dirty="0"/>
              <a:t>23400 data points processed in 0.2 second</a:t>
            </a:r>
          </a:p>
          <a:p>
            <a:r>
              <a:rPr lang="en-GB" dirty="0"/>
              <a:t>The concentration is </a:t>
            </a:r>
            <a:r>
              <a:rPr lang="en-GB" dirty="0" err="1"/>
              <a:t>NaN</a:t>
            </a:r>
            <a:r>
              <a:rPr lang="en-GB" dirty="0"/>
              <a:t> when:</a:t>
            </a:r>
          </a:p>
          <a:p>
            <a:pPr lvl="1"/>
            <a:r>
              <a:rPr lang="en-GB" dirty="0"/>
              <a:t>Values are missing</a:t>
            </a:r>
          </a:p>
          <a:p>
            <a:pPr lvl="2"/>
            <a:r>
              <a:rPr lang="en-GB" dirty="0"/>
              <a:t>	&gt; Exception: </a:t>
            </a:r>
            <a:r>
              <a:rPr lang="en-GB" dirty="0" err="1"/>
              <a:t>plume_number</a:t>
            </a:r>
            <a:r>
              <a:rPr lang="en-GB" dirty="0"/>
              <a:t>, missing values are set to 0</a:t>
            </a:r>
          </a:p>
          <a:p>
            <a:pPr lvl="2"/>
            <a:r>
              <a:rPr lang="en-GB" dirty="0"/>
              <a:t>	&gt; If </a:t>
            </a:r>
            <a:r>
              <a:rPr lang="en-GB" dirty="0" err="1"/>
              <a:t>plume_number</a:t>
            </a:r>
            <a:r>
              <a:rPr lang="en-GB" dirty="0"/>
              <a:t> is missing, it is generated and all are set to 1</a:t>
            </a:r>
          </a:p>
          <a:p>
            <a:pPr lvl="1"/>
            <a:r>
              <a:rPr lang="en-GB" dirty="0"/>
              <a:t>When dx &lt; 0</a:t>
            </a:r>
          </a:p>
          <a:p>
            <a:r>
              <a:rPr lang="en-GB" dirty="0"/>
              <a:t>Is a warning needed if the results contain a </a:t>
            </a:r>
            <a:r>
              <a:rPr lang="en-GB" dirty="0" err="1"/>
              <a:t>NaN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NaN</a:t>
            </a:r>
            <a:r>
              <a:rPr lang="en-GB" dirty="0"/>
              <a:t> is now treated as zero.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D41D-C3DF-49E4-9B2C-FFEF51ED1F3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C87CE3-0A4F-4EFC-BD0B-2CE6CA79701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609D4C-B500-49D7-A2EA-7ED3242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1</a:t>
            </a:r>
          </a:p>
        </p:txBody>
      </p:sp>
    </p:spTree>
    <p:extLst>
      <p:ext uri="{BB962C8B-B14F-4D97-AF65-F5344CB8AC3E}">
        <p14:creationId xmlns:p14="http://schemas.microsoft.com/office/powerpoint/2010/main" val="2041458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43758847-C92B-4D68-9888-F2C946C12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There is a warning when distances are more than 100 km:</a:t>
            </a:r>
          </a:p>
          <a:p>
            <a:pPr lvl="1"/>
            <a:r>
              <a:rPr lang="en-GB" dirty="0"/>
              <a:t>Source and measurement</a:t>
            </a:r>
          </a:p>
          <a:p>
            <a:pPr lvl="1"/>
            <a:r>
              <a:rPr lang="en-GB" dirty="0"/>
              <a:t>Source and reference</a:t>
            </a:r>
          </a:p>
          <a:p>
            <a:pPr lvl="1"/>
            <a:r>
              <a:rPr lang="en-GB" dirty="0"/>
              <a:t>Measurement and reference</a:t>
            </a:r>
          </a:p>
          <a:p>
            <a:pPr lvl="1"/>
            <a:r>
              <a:rPr lang="en-GB" dirty="0"/>
              <a:t>Goal: avoid switching </a:t>
            </a:r>
            <a:r>
              <a:rPr lang="en-GB" dirty="0" err="1"/>
              <a:t>lat</a:t>
            </a:r>
            <a:r>
              <a:rPr lang="en-GB" dirty="0"/>
              <a:t>/</a:t>
            </a:r>
            <a:r>
              <a:rPr lang="en-GB" dirty="0" err="1"/>
              <a:t>lon</a:t>
            </a:r>
            <a:endParaRPr lang="en-GB" dirty="0"/>
          </a:p>
          <a:p>
            <a:pPr lvl="1"/>
            <a:r>
              <a:rPr lang="en-GB" dirty="0"/>
              <a:t>Is 100 km reasonable?</a:t>
            </a:r>
          </a:p>
          <a:p>
            <a:r>
              <a:rPr lang="en-GB" dirty="0">
                <a:sym typeface="Wingdings" panose="05000000000000000000" pitchFamily="2" charset="2"/>
              </a:rPr>
              <a:t>All measurements are done at the same location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This would be hard to change</a:t>
            </a:r>
          </a:p>
          <a:p>
            <a:r>
              <a:rPr lang="en-GB" dirty="0"/>
              <a:t>Data smoothing is not implemented (yet?)</a:t>
            </a:r>
          </a:p>
          <a:p>
            <a:r>
              <a:rPr lang="en-GB" dirty="0"/>
              <a:t>Time shift due to measurement delay is not implemented (yet?)</a:t>
            </a:r>
          </a:p>
          <a:p>
            <a:r>
              <a:rPr lang="en-GB" dirty="0"/>
              <a:t>1 location emits two compounds </a:t>
            </a:r>
            <a:r>
              <a:rPr lang="en-GB" dirty="0">
                <a:sym typeface="Wingdings" panose="05000000000000000000" pitchFamily="2" charset="2"/>
              </a:rPr>
              <a:t> define two different sources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14A6-291B-4FC0-9E93-DDAA1817401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8F3B86-DD9B-48D5-9C82-79DC8F639A4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37BF77-173B-4E04-AAA9-0034A5E8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2</a:t>
            </a:r>
          </a:p>
        </p:txBody>
      </p:sp>
    </p:spTree>
    <p:extLst>
      <p:ext uri="{BB962C8B-B14F-4D97-AF65-F5344CB8AC3E}">
        <p14:creationId xmlns:p14="http://schemas.microsoft.com/office/powerpoint/2010/main" val="31507591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8F297CB5-8251-440E-9B5F-EA1EEB76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What needs to be exported?</a:t>
            </a:r>
          </a:p>
          <a:p>
            <a:pPr lvl="1"/>
            <a:r>
              <a:rPr lang="en-GB" dirty="0"/>
              <a:t>Results only</a:t>
            </a:r>
          </a:p>
          <a:p>
            <a:pPr lvl="1"/>
            <a:r>
              <a:rPr lang="en-GB" dirty="0"/>
              <a:t>Results + some key parameters</a:t>
            </a:r>
          </a:p>
          <a:p>
            <a:pPr lvl="1"/>
            <a:r>
              <a:rPr lang="en-GB" dirty="0"/>
              <a:t>Results + all details</a:t>
            </a:r>
          </a:p>
          <a:p>
            <a:r>
              <a:rPr lang="en-GB" dirty="0"/>
              <a:t>In what format?</a:t>
            </a:r>
          </a:p>
          <a:p>
            <a:pPr lvl="1"/>
            <a:r>
              <a:rPr lang="en-GB" dirty="0"/>
              <a:t>Excel?</a:t>
            </a:r>
          </a:p>
          <a:p>
            <a:r>
              <a:rPr lang="en-GB" dirty="0"/>
              <a:t>With what filenames?</a:t>
            </a:r>
          </a:p>
          <a:p>
            <a:pPr lvl="1"/>
            <a:r>
              <a:rPr lang="en-GB" dirty="0"/>
              <a:t>Overwrite previous output?</a:t>
            </a:r>
          </a:p>
          <a:p>
            <a:pPr lvl="1"/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6333-FD25-4D4C-B10C-323B353712E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EEBCC5-E275-4AB4-998C-C4D3B09F61E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23FE88-279B-4AB7-AB2A-E861BC90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381900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87F06DF6-9D76-4D64-9977-D4E44AE98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Model is build in Python, using the </a:t>
            </a:r>
            <a:r>
              <a:rPr lang="en-GB" dirty="0" err="1"/>
              <a:t>Numpy</a:t>
            </a:r>
            <a:r>
              <a:rPr lang="en-GB" dirty="0"/>
              <a:t> and Pandas modules</a:t>
            </a:r>
          </a:p>
          <a:p>
            <a:r>
              <a:rPr lang="en-GB" dirty="0" err="1"/>
              <a:t>Numpy</a:t>
            </a:r>
            <a:r>
              <a:rPr lang="en-GB" dirty="0"/>
              <a:t> does matrix calculations, a bit comparable to </a:t>
            </a:r>
            <a:r>
              <a:rPr lang="en-GB" dirty="0" err="1"/>
              <a:t>Matlab</a:t>
            </a:r>
            <a:endParaRPr lang="en-GB" dirty="0"/>
          </a:p>
          <a:p>
            <a:pPr lvl="1"/>
            <a:r>
              <a:rPr lang="en-GB" dirty="0"/>
              <a:t>You can do calculations of</a:t>
            </a:r>
          </a:p>
          <a:p>
            <a:pPr lvl="2"/>
            <a:r>
              <a:rPr lang="en-GB" dirty="0"/>
              <a:t>	&gt; Two numbers</a:t>
            </a:r>
          </a:p>
          <a:p>
            <a:pPr lvl="2"/>
            <a:r>
              <a:rPr lang="en-GB" dirty="0"/>
              <a:t>	&gt; A number and an array</a:t>
            </a:r>
          </a:p>
          <a:p>
            <a:pPr lvl="2"/>
            <a:r>
              <a:rPr lang="en-GB" dirty="0"/>
              <a:t>	&gt; Two arrays of the same length</a:t>
            </a:r>
          </a:p>
          <a:p>
            <a:pPr lvl="1"/>
            <a:r>
              <a:rPr lang="en-GB" dirty="0"/>
              <a:t>For example: location of the source times the location of the measurement</a:t>
            </a:r>
          </a:p>
          <a:p>
            <a:r>
              <a:rPr lang="en-GB" dirty="0"/>
              <a:t>Now we only need to get the right data in the right place</a:t>
            </a:r>
          </a:p>
          <a:p>
            <a:pPr lvl="1"/>
            <a:r>
              <a:rPr lang="en-GB" dirty="0"/>
              <a:t>Pandas is bit comparable to Origin</a:t>
            </a:r>
          </a:p>
          <a:p>
            <a:pPr lvl="1"/>
            <a:r>
              <a:rPr lang="en-GB" dirty="0"/>
              <a:t>Mostly used for importing/exporting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A3492-46AD-47FA-9AB5-0D0FC615161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D2DC86-68C5-4FDC-8DE0-C50F276BEED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DD22A-93F9-4AE0-B3D3-4AA0ED10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 of the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9DC3A-A00D-481E-A456-E57553740213}"/>
              </a:ext>
            </a:extLst>
          </p:cNvPr>
          <p:cNvSpPr txBox="1"/>
          <p:nvPr/>
        </p:nvSpPr>
        <p:spPr>
          <a:xfrm>
            <a:off x="7821404" y="2644049"/>
            <a:ext cx="4270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20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[10,20,30]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[20,200,2000]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[10,200,3000]</a:t>
            </a:r>
          </a:p>
        </p:txBody>
      </p:sp>
    </p:spTree>
    <p:extLst>
      <p:ext uri="{BB962C8B-B14F-4D97-AF65-F5344CB8AC3E}">
        <p14:creationId xmlns:p14="http://schemas.microsoft.com/office/powerpoint/2010/main" val="20992102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157F614D-7F17-481A-A025-0A1243A8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649338"/>
            <a:ext cx="10827107" cy="4644955"/>
          </a:xfrm>
        </p:spPr>
        <p:txBody>
          <a:bodyPr/>
          <a:lstStyle/>
          <a:p>
            <a:r>
              <a:rPr lang="en-GB" dirty="0"/>
              <a:t>For every parameter, the program will look in the measurement data and/or the source table and/or static parameters, …</a:t>
            </a:r>
          </a:p>
          <a:p>
            <a:pPr lvl="1"/>
            <a:r>
              <a:rPr lang="en-GB" dirty="0"/>
              <a:t>There is an Excel with an overview</a:t>
            </a:r>
          </a:p>
          <a:p>
            <a:pPr lvl="1"/>
            <a:r>
              <a:rPr lang="en-GB" dirty="0"/>
              <a:t>More is possible but it has to be implemented</a:t>
            </a:r>
          </a:p>
          <a:p>
            <a:r>
              <a:rPr lang="en-GB" dirty="0"/>
              <a:t>For example: location of the measurement (</a:t>
            </a:r>
            <a:r>
              <a:rPr lang="en-GB" dirty="0" err="1"/>
              <a:t>latM</a:t>
            </a:r>
            <a:r>
              <a:rPr lang="en-GB" dirty="0"/>
              <a:t>, </a:t>
            </a:r>
            <a:r>
              <a:rPr lang="en-GB" dirty="0" err="1"/>
              <a:t>lonM</a:t>
            </a:r>
            <a:r>
              <a:rPr lang="en-GB" dirty="0"/>
              <a:t>):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data”: when the measurement location is changing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“Static parameters”: when the measurement location is static</a:t>
            </a:r>
          </a:p>
          <a:p>
            <a:r>
              <a:rPr lang="en-GB" dirty="0"/>
              <a:t>For example: location of the source: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 as </a:t>
            </a:r>
            <a:r>
              <a:rPr lang="en-GB" dirty="0" err="1"/>
              <a:t>latSX</a:t>
            </a:r>
            <a:r>
              <a:rPr lang="en-GB" dirty="0"/>
              <a:t>, </a:t>
            </a:r>
            <a:r>
              <a:rPr lang="en-GB" dirty="0" err="1"/>
              <a:t>lonSX</a:t>
            </a:r>
            <a:r>
              <a:rPr lang="en-GB" dirty="0"/>
              <a:t>: when source X moves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“Sources” under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: when the source is not moving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 as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: fall-back option when the source(s) move(s). </a:t>
            </a:r>
          </a:p>
          <a:p>
            <a:pPr marL="522288" lvl="6" indent="-342900"/>
            <a:r>
              <a:rPr lang="en-GB" dirty="0"/>
              <a:t>It should be possible to define some sources in measurement data and others in sources, but this needs to be tested.</a:t>
            </a:r>
          </a:p>
          <a:p>
            <a:r>
              <a:rPr lang="en-GB" dirty="0"/>
              <a:t>Parameters can be in different places</a:t>
            </a:r>
          </a:p>
          <a:p>
            <a:pPr lvl="1"/>
            <a:r>
              <a:rPr lang="en-GB" dirty="0"/>
              <a:t>Highly advisable: give every parameter once</a:t>
            </a:r>
          </a:p>
          <a:p>
            <a:pPr lvl="1"/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7B2A-9ABE-489E-B0B2-6F09321167B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9E01CE-7738-4DAC-BA50-C125ED839A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666F5-05E7-4D91-B95E-D8F025F1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parameters go where?</a:t>
            </a:r>
          </a:p>
        </p:txBody>
      </p:sp>
    </p:spTree>
    <p:extLst>
      <p:ext uri="{BB962C8B-B14F-4D97-AF65-F5344CB8AC3E}">
        <p14:creationId xmlns:p14="http://schemas.microsoft.com/office/powerpoint/2010/main" val="13861832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2A22F7FA-38FE-41CD-B78A-2122DE7EF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Goal of the meeting is to see what has to be done to get this to work for the measurements later this month </a:t>
            </a:r>
          </a:p>
          <a:p>
            <a:r>
              <a:rPr lang="en-GB" dirty="0"/>
              <a:t>Explain the basics of the model</a:t>
            </a:r>
          </a:p>
          <a:p>
            <a:pPr lvl="1"/>
            <a:r>
              <a:rPr lang="en-GB" dirty="0"/>
              <a:t>Hopefully not too much implementation details</a:t>
            </a:r>
          </a:p>
          <a:p>
            <a:r>
              <a:rPr lang="en-GB" dirty="0"/>
              <a:t>What do you need?</a:t>
            </a:r>
          </a:p>
          <a:p>
            <a:r>
              <a:rPr lang="en-GB" dirty="0"/>
              <a:t>If there is time: go through the model</a:t>
            </a:r>
          </a:p>
          <a:p>
            <a:endParaRPr lang="en-GB" dirty="0"/>
          </a:p>
          <a:p>
            <a:r>
              <a:rPr lang="en-GB" dirty="0"/>
              <a:t>Another time</a:t>
            </a:r>
          </a:p>
          <a:p>
            <a:pPr lvl="1"/>
            <a:r>
              <a:rPr lang="en-GB" dirty="0"/>
              <a:t>Answer questions I mailed yesterday</a:t>
            </a:r>
          </a:p>
          <a:p>
            <a:pPr lvl="1"/>
            <a:r>
              <a:rPr lang="en-GB" dirty="0"/>
              <a:t>Actually work with the model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1B21F-B7C4-495B-92BF-5033E13D349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D7354B-94F8-4C3A-A1E1-0337FE169D8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14D773-B853-4844-AFB9-E7316927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1519728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44815701-FEDF-4164-836C-405F7DF5E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Import data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From different files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Parse data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Put everything in the right place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results</a:t>
            </a:r>
          </a:p>
          <a:p>
            <a:endParaRPr lang="en-GB" dirty="0"/>
          </a:p>
          <a:p>
            <a:r>
              <a:rPr lang="en-GB" dirty="0"/>
              <a:t>In between values can be changed as required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EF11C-5D8F-4FEE-8C87-561FB2E7EDF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A16545-5710-4FE2-A1DC-46762C78497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A4C97-35C9-4C9D-BCE8-906F5EA2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step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2B172-1788-43C1-8B08-C78293BA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04" y="2242431"/>
            <a:ext cx="6422188" cy="2114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519D7-2097-4D66-96F7-FDC30A96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1" y="4742993"/>
            <a:ext cx="10230786" cy="20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40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87F06DF6-9D76-4D64-9977-D4E44AE98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856128"/>
            <a:ext cx="7044171" cy="4438165"/>
          </a:xfrm>
        </p:spPr>
        <p:txBody>
          <a:bodyPr/>
          <a:lstStyle/>
          <a:p>
            <a:r>
              <a:rPr lang="en-GB" dirty="0" err="1"/>
              <a:t>Numpy</a:t>
            </a:r>
            <a:r>
              <a:rPr lang="en-GB" dirty="0"/>
              <a:t> does matrix calculations, a bit comparable to </a:t>
            </a:r>
            <a:r>
              <a:rPr lang="en-GB" dirty="0" err="1"/>
              <a:t>Matlab</a:t>
            </a:r>
            <a:endParaRPr lang="en-GB" dirty="0"/>
          </a:p>
          <a:p>
            <a:pPr lvl="1"/>
            <a:r>
              <a:rPr lang="en-GB" dirty="0"/>
              <a:t>You can do calculations of</a:t>
            </a:r>
          </a:p>
          <a:p>
            <a:pPr lvl="2"/>
            <a:r>
              <a:rPr lang="en-GB" dirty="0"/>
              <a:t>	&gt; Two numbers</a:t>
            </a:r>
          </a:p>
          <a:p>
            <a:pPr lvl="2"/>
            <a:r>
              <a:rPr lang="en-GB" dirty="0"/>
              <a:t>	&gt; A number and an array</a:t>
            </a:r>
          </a:p>
          <a:p>
            <a:pPr lvl="2"/>
            <a:r>
              <a:rPr lang="en-GB" dirty="0"/>
              <a:t>	&gt; Two arrays of the same length</a:t>
            </a:r>
          </a:p>
          <a:p>
            <a:pPr lvl="1"/>
            <a:r>
              <a:rPr lang="en-GB" dirty="0"/>
              <a:t>For example: location of the source times the location of the measurement</a:t>
            </a:r>
          </a:p>
          <a:p>
            <a:r>
              <a:rPr lang="en-GB" dirty="0"/>
              <a:t>Take-away:</a:t>
            </a:r>
          </a:p>
          <a:p>
            <a:pPr lvl="1"/>
            <a:r>
              <a:rPr lang="en-GB" dirty="0"/>
              <a:t>Data is either a number, or is an array with length of the number of data points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A3492-46AD-47FA-9AB5-0D0FC615161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D2DC86-68C5-4FDC-8DE0-C50F276BEED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Numerical Python (NUMPY)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DD22A-93F9-4AE0-B3D3-4AA0ED10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Vans, farms, ships…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9DC3A-A00D-481E-A456-E57553740213}"/>
              </a:ext>
            </a:extLst>
          </p:cNvPr>
          <p:cNvSpPr txBox="1"/>
          <p:nvPr/>
        </p:nvSpPr>
        <p:spPr>
          <a:xfrm>
            <a:off x="7821404" y="2644049"/>
            <a:ext cx="4270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20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[10,20,30]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[20,200,2000]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[10,200,3000]</a:t>
            </a:r>
          </a:p>
        </p:txBody>
      </p:sp>
    </p:spTree>
    <p:extLst>
      <p:ext uri="{BB962C8B-B14F-4D97-AF65-F5344CB8AC3E}">
        <p14:creationId xmlns:p14="http://schemas.microsoft.com/office/powerpoint/2010/main" val="29697866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E985C98-B5D6-441C-8753-A9B809277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4" y="1486968"/>
            <a:ext cx="5615020" cy="5204932"/>
          </a:xfrm>
        </p:spPr>
        <p:txBody>
          <a:bodyPr/>
          <a:lstStyle/>
          <a:p>
            <a:r>
              <a:rPr lang="en-GB" dirty="0"/>
              <a:t>Measurement data</a:t>
            </a:r>
          </a:p>
          <a:p>
            <a:pPr lvl="1"/>
            <a:r>
              <a:rPr lang="en-GB" dirty="0"/>
              <a:t>Data points</a:t>
            </a:r>
          </a:p>
          <a:p>
            <a:pPr lvl="1"/>
            <a:r>
              <a:rPr lang="en-GB" dirty="0"/>
              <a:t>Either in csv or Excel</a:t>
            </a:r>
          </a:p>
          <a:p>
            <a:r>
              <a:rPr lang="en-GB" dirty="0"/>
              <a:t>Dynamic parameters</a:t>
            </a:r>
          </a:p>
          <a:p>
            <a:pPr lvl="1"/>
            <a:r>
              <a:rPr lang="en-GB" dirty="0"/>
              <a:t>See later slide</a:t>
            </a:r>
          </a:p>
          <a:p>
            <a:r>
              <a:rPr lang="en-GB" dirty="0"/>
              <a:t>Static parameters</a:t>
            </a:r>
          </a:p>
          <a:p>
            <a:pPr lvl="1"/>
            <a:r>
              <a:rPr lang="en-GB" dirty="0"/>
              <a:t>Things that don’t change during the measurement</a:t>
            </a:r>
          </a:p>
          <a:p>
            <a:r>
              <a:rPr lang="en-GB" dirty="0"/>
              <a:t>Sources</a:t>
            </a:r>
          </a:p>
          <a:p>
            <a:pPr lvl="1"/>
            <a:r>
              <a:rPr lang="en-GB" dirty="0"/>
              <a:t>An overview of the sources (doesn’t change during measurement)</a:t>
            </a:r>
          </a:p>
          <a:p>
            <a:r>
              <a:rPr lang="en-GB" dirty="0"/>
              <a:t>Channels</a:t>
            </a:r>
          </a:p>
          <a:p>
            <a:pPr lvl="1"/>
            <a:r>
              <a:rPr lang="en-GB" dirty="0"/>
              <a:t>A measurement channel</a:t>
            </a:r>
          </a:p>
          <a:p>
            <a:pPr lvl="1"/>
            <a:r>
              <a:rPr lang="en-GB" dirty="0"/>
              <a:t>A device can have multiple channels</a:t>
            </a:r>
          </a:p>
          <a:p>
            <a:pPr lvl="1"/>
            <a:r>
              <a:rPr lang="en-GB" dirty="0"/>
              <a:t>Different channels can measure the same molecule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B8277-1CC0-4170-9400-44968A86086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F79B8-0B6D-44D4-98E2-4B7E832C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6E092-01AD-47A9-B194-177C4AFC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70" y="774489"/>
            <a:ext cx="4134427" cy="1905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2DF13B-D234-40F8-BBDA-014FAE33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468" y="2723956"/>
            <a:ext cx="5217134" cy="26776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7F49A-B48C-4738-B524-309B56EAA4C8}"/>
              </a:ext>
            </a:extLst>
          </p:cNvPr>
          <p:cNvGrpSpPr/>
          <p:nvPr/>
        </p:nvGrpSpPr>
        <p:grpSpPr>
          <a:xfrm>
            <a:off x="6667375" y="5487165"/>
            <a:ext cx="3781953" cy="1324160"/>
            <a:chOff x="6522096" y="5367741"/>
            <a:chExt cx="3781953" cy="13241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F95DD9-A47A-44FC-9CF3-E1B68069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096" y="5367741"/>
              <a:ext cx="3781953" cy="13241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7C9542-A6D8-4322-959D-FA59D15523A1}"/>
                </a:ext>
              </a:extLst>
            </p:cNvPr>
            <p:cNvSpPr txBox="1"/>
            <p:nvPr/>
          </p:nvSpPr>
          <p:spPr>
            <a:xfrm>
              <a:off x="7269086" y="6142659"/>
              <a:ext cx="1874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       CH4           MIRA </a:t>
              </a:r>
            </a:p>
          </p:txBody>
        </p: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93F34A-5CB2-4BB9-BB18-00ED76086195}"/>
              </a:ext>
            </a:extLst>
          </p:cNvPr>
          <p:cNvSpPr/>
          <p:nvPr/>
        </p:nvSpPr>
        <p:spPr>
          <a:xfrm>
            <a:off x="5586907" y="1533687"/>
            <a:ext cx="282011" cy="16601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4B42E-0A39-43C6-A4CC-0DD983EEF9CE}"/>
              </a:ext>
            </a:extLst>
          </p:cNvPr>
          <p:cNvSpPr txBox="1"/>
          <p:nvPr/>
        </p:nvSpPr>
        <p:spPr>
          <a:xfrm>
            <a:off x="5914954" y="2179103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Array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E8D5562-FF37-46FC-9AEE-0B0E00132783}"/>
              </a:ext>
            </a:extLst>
          </p:cNvPr>
          <p:cNvSpPr/>
          <p:nvPr/>
        </p:nvSpPr>
        <p:spPr>
          <a:xfrm>
            <a:off x="5596763" y="3240571"/>
            <a:ext cx="258370" cy="31089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6CCA9-4074-4818-B9E2-B2109066B310}"/>
              </a:ext>
            </a:extLst>
          </p:cNvPr>
          <p:cNvSpPr txBox="1"/>
          <p:nvPr/>
        </p:nvSpPr>
        <p:spPr>
          <a:xfrm>
            <a:off x="5860946" y="4603552"/>
            <a:ext cx="96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14D772-1EAC-4BB0-B069-412E79DA70F7}"/>
              </a:ext>
            </a:extLst>
          </p:cNvPr>
          <p:cNvCxnSpPr>
            <a:cxnSpLocks/>
          </p:cNvCxnSpPr>
          <p:nvPr/>
        </p:nvCxnSpPr>
        <p:spPr>
          <a:xfrm>
            <a:off x="777234" y="3202398"/>
            <a:ext cx="4726258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1CC139C-D1B9-4FBF-820E-1CB630FA4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939"/>
          <a:stretch/>
        </p:blipFill>
        <p:spPr>
          <a:xfrm>
            <a:off x="3337473" y="60963"/>
            <a:ext cx="8530124" cy="81700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93565-6274-4D4F-827D-175CB0786E18}"/>
              </a:ext>
            </a:extLst>
          </p:cNvPr>
          <p:cNvCxnSpPr/>
          <p:nvPr/>
        </p:nvCxnSpPr>
        <p:spPr>
          <a:xfrm flipV="1">
            <a:off x="2717563" y="887413"/>
            <a:ext cx="1358781" cy="71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B83B3B-28A9-4145-9913-8D733413A40D}"/>
              </a:ext>
            </a:extLst>
          </p:cNvPr>
          <p:cNvCxnSpPr/>
          <p:nvPr/>
        </p:nvCxnSpPr>
        <p:spPr>
          <a:xfrm flipV="1">
            <a:off x="2717563" y="1350236"/>
            <a:ext cx="4896740" cy="2078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5A8FF5-605E-4CAE-A787-41A8482DE4BD}"/>
              </a:ext>
            </a:extLst>
          </p:cNvPr>
          <p:cNvCxnSpPr/>
          <p:nvPr/>
        </p:nvCxnSpPr>
        <p:spPr>
          <a:xfrm flipV="1">
            <a:off x="1880075" y="3913974"/>
            <a:ext cx="4808435" cy="213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E42101-7F48-4887-9A0D-8EEF2AABE57D}"/>
              </a:ext>
            </a:extLst>
          </p:cNvPr>
          <p:cNvCxnSpPr/>
          <p:nvPr/>
        </p:nvCxnSpPr>
        <p:spPr>
          <a:xfrm>
            <a:off x="1974079" y="5084748"/>
            <a:ext cx="4612597" cy="555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742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157F614D-7F17-481A-A025-0A1243A8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358780"/>
            <a:ext cx="10827107" cy="5016430"/>
          </a:xfrm>
        </p:spPr>
        <p:txBody>
          <a:bodyPr/>
          <a:lstStyle/>
          <a:p>
            <a:r>
              <a:rPr lang="en-GB" dirty="0"/>
              <a:t>For every parameter, the program will look in the measurement data and/or the source table and/or static parameters, …</a:t>
            </a:r>
          </a:p>
          <a:p>
            <a:pPr lvl="1"/>
            <a:r>
              <a:rPr lang="en-GB" dirty="0"/>
              <a:t>There is an Excel with an overview</a:t>
            </a:r>
          </a:p>
          <a:p>
            <a:pPr lvl="1"/>
            <a:r>
              <a:rPr lang="en-GB" dirty="0"/>
              <a:t>More is possible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Parameters can be in different places</a:t>
            </a:r>
          </a:p>
          <a:p>
            <a:pPr lvl="1"/>
            <a:r>
              <a:rPr lang="en-GB" dirty="0"/>
              <a:t>The program keeps track of what was used (to a certain extent), but…</a:t>
            </a:r>
          </a:p>
          <a:p>
            <a:pPr lvl="1"/>
            <a:r>
              <a:rPr lang="en-GB" dirty="0"/>
              <a:t>Highly advisable: give every parameter once</a:t>
            </a:r>
          </a:p>
          <a:p>
            <a:pPr lvl="1"/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7B2A-9ABE-489E-B0B2-6F09321167B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666F5-05E7-4D91-B95E-D8F025F1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parameters go where?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3A57C-D459-43F8-8C46-83E3552CC605}"/>
              </a:ext>
            </a:extLst>
          </p:cNvPr>
          <p:cNvGrpSpPr/>
          <p:nvPr/>
        </p:nvGrpSpPr>
        <p:grpSpPr>
          <a:xfrm>
            <a:off x="4281442" y="1704859"/>
            <a:ext cx="7910559" cy="3736447"/>
            <a:chOff x="4281442" y="1995417"/>
            <a:chExt cx="7910559" cy="37364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52BA6B-C7C3-4498-9157-88A23E8A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1265" y="1995417"/>
              <a:ext cx="7850736" cy="373644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808B42-0148-4D96-8D18-A5CADF1DA9CD}"/>
                </a:ext>
              </a:extLst>
            </p:cNvPr>
            <p:cNvSpPr/>
            <p:nvPr/>
          </p:nvSpPr>
          <p:spPr>
            <a:xfrm>
              <a:off x="4281443" y="3965249"/>
              <a:ext cx="3674692" cy="2136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9FFCA8-F1AD-4A56-8A1C-7FB10C0BBE47}"/>
                </a:ext>
              </a:extLst>
            </p:cNvPr>
            <p:cNvSpPr/>
            <p:nvPr/>
          </p:nvSpPr>
          <p:spPr>
            <a:xfrm>
              <a:off x="4281442" y="3639553"/>
              <a:ext cx="4272897" cy="2136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E9FE62-4EB3-4721-B4D6-05853FCDB9CA}"/>
                </a:ext>
              </a:extLst>
            </p:cNvPr>
            <p:cNvSpPr/>
            <p:nvPr/>
          </p:nvSpPr>
          <p:spPr>
            <a:xfrm>
              <a:off x="4281443" y="5475970"/>
              <a:ext cx="4905286" cy="2136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6881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FA059C1A-57E7-4429-8F4C-D9B57CA0CF7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en-GB" dirty="0"/>
              <a:t>What does it mean?</a:t>
            </a:r>
          </a:p>
          <a:p>
            <a:pPr lvl="1"/>
            <a:r>
              <a:rPr lang="en-GB" dirty="0"/>
              <a:t>Sources: 1 value for all datapoints, per source </a:t>
            </a:r>
          </a:p>
          <a:p>
            <a:pPr lvl="1"/>
            <a:r>
              <a:rPr lang="en-GB" dirty="0"/>
              <a:t>Static: 1 value for all datapoints, for all sources</a:t>
            </a:r>
          </a:p>
          <a:p>
            <a:pPr lvl="1"/>
            <a:r>
              <a:rPr lang="en-GB" dirty="0"/>
              <a:t>Data SX: 1 value per datapoint, per source</a:t>
            </a:r>
          </a:p>
          <a:p>
            <a:pPr lvl="1"/>
            <a:r>
              <a:rPr lang="en-GB" dirty="0"/>
              <a:t>Data: 1 value per datapoint, for all sources</a:t>
            </a:r>
          </a:p>
          <a:p>
            <a:pPr lvl="1"/>
            <a:r>
              <a:rPr lang="en-GB" dirty="0"/>
              <a:t>Calculated</a:t>
            </a:r>
          </a:p>
          <a:p>
            <a:pPr lvl="1"/>
            <a:endParaRPr lang="en-GB" dirty="0"/>
          </a:p>
          <a:p>
            <a:r>
              <a:rPr lang="en-GB" dirty="0"/>
              <a:t>It should be possible to mix-and-match where the values are found, but this needs some testing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A1E572A-B731-48B2-B323-AA26DF8B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EA4600-15AD-4FD8-BE60-73940C5A36E8}"/>
              </a:ext>
            </a:extLst>
          </p:cNvPr>
          <p:cNvGrpSpPr/>
          <p:nvPr/>
        </p:nvGrpSpPr>
        <p:grpSpPr>
          <a:xfrm>
            <a:off x="6250616" y="387734"/>
            <a:ext cx="7910558" cy="499679"/>
            <a:chOff x="6190793" y="3429000"/>
            <a:chExt cx="7910558" cy="4996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44E94B-26D5-42FB-9FD5-C0686ED6A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627"/>
            <a:stretch/>
          </p:blipFill>
          <p:spPr>
            <a:xfrm>
              <a:off x="6250615" y="3429000"/>
              <a:ext cx="7850736" cy="4996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37493-2A8E-4F54-BFEB-40D0B07E5699}"/>
                </a:ext>
              </a:extLst>
            </p:cNvPr>
            <p:cNvSpPr/>
            <p:nvPr/>
          </p:nvSpPr>
          <p:spPr>
            <a:xfrm>
              <a:off x="6190793" y="3672785"/>
              <a:ext cx="4905286" cy="2136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C1D4F7-8C45-44F6-9278-A3FD0180CA4B}"/>
              </a:ext>
            </a:extLst>
          </p:cNvPr>
          <p:cNvSpPr txBox="1"/>
          <p:nvPr/>
        </p:nvSpPr>
        <p:spPr>
          <a:xfrm>
            <a:off x="6250616" y="935696"/>
            <a:ext cx="5888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source in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sources_list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== None: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Sources: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this value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Static: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this value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S&lt;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source.source_id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&gt;” in Data: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this value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 in Data: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source.hs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to this value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error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3B2D92-3770-4258-B1F1-169B80A700E4}"/>
              </a:ext>
            </a:extLst>
          </p:cNvPr>
          <p:cNvGrpSpPr/>
          <p:nvPr/>
        </p:nvGrpSpPr>
        <p:grpSpPr>
          <a:xfrm>
            <a:off x="6250616" y="3633908"/>
            <a:ext cx="5217134" cy="2677668"/>
            <a:chOff x="736437" y="3745003"/>
            <a:chExt cx="5217134" cy="26776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56B5CD-A34B-4CBD-9C8A-3FEEE5F34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37" y="3745003"/>
              <a:ext cx="5217134" cy="26776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D96ADA-4D6F-4F4B-86AF-E023629E5CDC}"/>
                </a:ext>
              </a:extLst>
            </p:cNvPr>
            <p:cNvSpPr/>
            <p:nvPr/>
          </p:nvSpPr>
          <p:spPr>
            <a:xfrm>
              <a:off x="2102265" y="5443671"/>
              <a:ext cx="581114" cy="239282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Vertical Text Placeholder 1">
            <a:extLst>
              <a:ext uri="{FF2B5EF4-FFF2-40B4-BE49-F238E27FC236}">
                <a16:creationId xmlns:a16="http://schemas.microsoft.com/office/drawing/2014/main" id="{E031388D-B652-47F3-BA65-21756D08B364}"/>
              </a:ext>
            </a:extLst>
          </p:cNvPr>
          <p:cNvSpPr txBox="1">
            <a:spLocks/>
          </p:cNvSpPr>
          <p:nvPr/>
        </p:nvSpPr>
        <p:spPr>
          <a:xfrm>
            <a:off x="777233" y="1678803"/>
            <a:ext cx="5164153" cy="4801552"/>
          </a:xfrm>
          <a:prstGeom prst="rect">
            <a:avLst/>
          </a:prstGeom>
        </p:spPr>
        <p:txBody>
          <a:bodyPr/>
          <a:lstStyle>
            <a:lvl1pPr marL="179388" indent="-179388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79388" indent="-179388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18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en-GB" dirty="0"/>
              <a:t>What does it mean?</a:t>
            </a:r>
          </a:p>
          <a:p>
            <a:pPr lvl="1"/>
            <a:r>
              <a:rPr lang="en-GB" dirty="0"/>
              <a:t>Initialization: set manually (for debugging)</a:t>
            </a:r>
          </a:p>
          <a:p>
            <a:pPr lvl="1"/>
            <a:r>
              <a:rPr lang="en-GB" dirty="0"/>
              <a:t>Sources: 1 value for all datapoints, per source </a:t>
            </a:r>
          </a:p>
          <a:p>
            <a:pPr lvl="1"/>
            <a:r>
              <a:rPr lang="en-GB" dirty="0"/>
              <a:t>Static: 1 value for all datapoints, for all sources</a:t>
            </a:r>
          </a:p>
          <a:p>
            <a:pPr lvl="1"/>
            <a:r>
              <a:rPr lang="en-GB" dirty="0"/>
              <a:t>Data SX: 1 value per datapoint, per source</a:t>
            </a:r>
          </a:p>
          <a:p>
            <a:pPr lvl="1"/>
            <a:r>
              <a:rPr lang="en-GB" dirty="0"/>
              <a:t>Data: 1 value per datapoint, for all sources</a:t>
            </a:r>
          </a:p>
          <a:p>
            <a:pPr lvl="1"/>
            <a:r>
              <a:rPr lang="en-GB" dirty="0"/>
              <a:t>Calculated</a:t>
            </a:r>
          </a:p>
          <a:p>
            <a:pPr lvl="1"/>
            <a:r>
              <a:rPr lang="en-GB" dirty="0"/>
              <a:t>Error (unless it can be calculated)</a:t>
            </a:r>
          </a:p>
          <a:p>
            <a:pPr lvl="1"/>
            <a:endParaRPr lang="en-GB" dirty="0"/>
          </a:p>
          <a:p>
            <a:r>
              <a:rPr lang="en-GB" dirty="0"/>
              <a:t>I’m working on making it possible to mix-and-match where the values are found, but this needs some testing</a:t>
            </a:r>
          </a:p>
          <a:p>
            <a:pPr lvl="1"/>
            <a:r>
              <a:rPr lang="en-GB" dirty="0"/>
              <a:t>For some sources </a:t>
            </a:r>
            <a:r>
              <a:rPr lang="en-GB" dirty="0" err="1"/>
              <a:t>hs</a:t>
            </a:r>
            <a:r>
              <a:rPr lang="en-GB" dirty="0"/>
              <a:t> in is Sources, for other sources in Data</a:t>
            </a:r>
          </a:p>
        </p:txBody>
      </p:sp>
    </p:spTree>
    <p:extLst>
      <p:ext uri="{BB962C8B-B14F-4D97-AF65-F5344CB8AC3E}">
        <p14:creationId xmlns:p14="http://schemas.microsoft.com/office/powerpoint/2010/main" val="19416114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08C5379-810E-4FA7-8D70-93EA051D7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Straightforward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38C35-C343-44DF-9E8E-EE4F044437E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9E1D0-5EB1-4D8F-9194-034E17E043A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3D643-F544-413C-B7AF-B6DF97FF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farms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AB113-26DC-45D4-8472-AFCE7A26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3" y="67560"/>
            <a:ext cx="4134427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1876-6455-4520-8EFC-807A051C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86" y="2009929"/>
            <a:ext cx="5753903" cy="2953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1F298-3918-4086-99DD-0D5838BE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00" y="3281009"/>
            <a:ext cx="3781953" cy="132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E5279-5789-4DA6-A83B-71F5E34B1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3" y="4848011"/>
            <a:ext cx="8530124" cy="19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30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EB1FD25-D12C-438E-A045-93E94A1F8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Measurement position: in static parameters</a:t>
            </a:r>
          </a:p>
          <a:p>
            <a:r>
              <a:rPr lang="en-GB" dirty="0"/>
              <a:t>Source:</a:t>
            </a:r>
          </a:p>
          <a:p>
            <a:pPr lvl="1"/>
            <a:r>
              <a:rPr lang="en-GB" dirty="0"/>
              <a:t>You can reuse a source for different ships (assuming there is no overlap)</a:t>
            </a:r>
          </a:p>
          <a:p>
            <a:pPr lvl="1"/>
            <a:r>
              <a:rPr lang="en-GB" dirty="0"/>
              <a:t>You can make a different source for each ship</a:t>
            </a:r>
          </a:p>
          <a:p>
            <a:r>
              <a:rPr lang="en-GB" dirty="0"/>
              <a:t>Source:</a:t>
            </a:r>
          </a:p>
          <a:p>
            <a:pPr lvl="1"/>
            <a:r>
              <a:rPr lang="en-GB" dirty="0"/>
              <a:t>Position: in measurement data (as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, or as </a:t>
            </a:r>
            <a:r>
              <a:rPr lang="en-GB" dirty="0" err="1"/>
              <a:t>latSX</a:t>
            </a:r>
            <a:r>
              <a:rPr lang="en-GB" dirty="0"/>
              <a:t>, </a:t>
            </a:r>
            <a:r>
              <a:rPr lang="en-GB" dirty="0" err="1"/>
              <a:t>lonSX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Stack height: in dynamic parameters?</a:t>
            </a:r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9C1B-F2C5-4CC4-9D7D-F2CEC75EADB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36CC6E-CC8B-43F7-A8B3-DC68E2A13E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BF5F67-1A13-47C2-8D3E-36607992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ships</a:t>
            </a:r>
          </a:p>
        </p:txBody>
      </p:sp>
    </p:spTree>
    <p:extLst>
      <p:ext uri="{BB962C8B-B14F-4D97-AF65-F5344CB8AC3E}">
        <p14:creationId xmlns:p14="http://schemas.microsoft.com/office/powerpoint/2010/main" val="279132876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9036</TotalTime>
  <Words>1344</Words>
  <Application>Microsoft Office PowerPoint</Application>
  <PresentationFormat>Widescreen</PresentationFormat>
  <Paragraphs>216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Franklin Gothic Book</vt:lpstr>
      <vt:lpstr>Franklin Gothic Heavy</vt:lpstr>
      <vt:lpstr>Franklin Gothic Medium</vt:lpstr>
      <vt:lpstr>Segoe UI</vt:lpstr>
      <vt:lpstr>TNO</vt:lpstr>
      <vt:lpstr>Python implementation of Gaussian Plume model</vt:lpstr>
      <vt:lpstr>Today</vt:lpstr>
      <vt:lpstr>Four step process</vt:lpstr>
      <vt:lpstr>Vans, farms, ships…</vt:lpstr>
      <vt:lpstr>Data files</vt:lpstr>
      <vt:lpstr>Which parameters go where?</vt:lpstr>
      <vt:lpstr>How does it work?</vt:lpstr>
      <vt:lpstr>Example: farms</vt:lpstr>
      <vt:lpstr>Example: ships</vt:lpstr>
      <vt:lpstr>Dynamic parameters</vt:lpstr>
      <vt:lpstr>Details 1</vt:lpstr>
      <vt:lpstr>Details 2</vt:lpstr>
      <vt:lpstr>Output</vt:lpstr>
      <vt:lpstr>Thank you for</vt:lpstr>
      <vt:lpstr>Basis of the implementation</vt:lpstr>
      <vt:lpstr>Which parameters go where?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implementation of Gaussian Plume model</dc:title>
  <dc:subject/>
  <dc:creator>Dr. R. Bloem</dc:creator>
  <cp:keywords/>
  <cp:lastModifiedBy>Bloem, R. (Robbert)</cp:lastModifiedBy>
  <cp:revision>505</cp:revision>
  <dcterms:created xsi:type="dcterms:W3CDTF">2017-01-18T13:00:15Z</dcterms:created>
  <dcterms:modified xsi:type="dcterms:W3CDTF">2021-09-15T12:00:56Z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1.10.6</vt:lpwstr>
  </property>
  <property fmtid="{D5CDD505-2E9C-101B-9397-08002B2CF9AE}" pid="5" name="do_Title">
    <vt:lpwstr>Python implementation of Gaussian Plume model</vt:lpwstr>
  </property>
  <property fmtid="{D5CDD505-2E9C-101B-9397-08002B2CF9AE}" pid="6" name="do_Subtitle">
    <vt:lpwstr/>
  </property>
  <property fmtid="{D5CDD505-2E9C-101B-9397-08002B2CF9AE}" pid="7" name="do_Speaker">
    <vt:lpwstr>Dr. R. Bloem</vt:lpwstr>
  </property>
  <property fmtid="{D5CDD505-2E9C-101B-9397-08002B2CF9AE}" pid="8" name="do_Date">
    <vt:lpwstr>False</vt:lpwstr>
  </property>
  <property fmtid="{D5CDD505-2E9C-101B-9397-08002B2CF9AE}" pid="9" name="do_DateHandout">
    <vt:lpwstr>False</vt:lpwstr>
  </property>
  <property fmtid="{D5CDD505-2E9C-101B-9397-08002B2CF9AE}" pid="10" name="do_DateValue">
    <vt:lpwstr>13-09-2021</vt:lpwstr>
  </property>
  <property fmtid="{D5CDD505-2E9C-101B-9397-08002B2CF9AE}" pid="11" name="do_SlideNumber">
    <vt:lpwstr>False</vt:lpwstr>
  </property>
  <property fmtid="{D5CDD505-2E9C-101B-9397-08002B2CF9AE}" pid="12" name="do_SlideNumberHandout">
    <vt:lpwstr>False</vt:lpwstr>
  </property>
  <property fmtid="{D5CDD505-2E9C-101B-9397-08002B2CF9AE}" pid="13" name="do_Footer">
    <vt:lpwstr>False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</Properties>
</file>